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sz="1200" dirty="0">
                <a:latin typeface="TheSans Swisscom" panose="020B0603020202020204" pitchFamily="34" charset="0"/>
              </a:rPr>
              <a:t>Mbit/s</a:t>
            </a:r>
          </a:p>
        </c:rich>
      </c:tx>
      <c:layout>
        <c:manualLayout>
          <c:xMode val="edge"/>
          <c:yMode val="edge"/>
          <c:x val="1.9873668188736683E-2"/>
          <c:y val="0.925020904503398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4.783590182648402E-2"/>
          <c:y val="8.7508917745432957E-2"/>
          <c:w val="0.95216409817351599"/>
          <c:h val="0.81177675700967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Surfen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5C-4DC5-9104-AC319F796313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E-Mail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5C-4DC5-9104-AC319F796313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Youtube (HD)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5C-4DC5-9104-AC319F796313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Netflix (HD)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Tabelle1!$E$2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95C-4DC5-9104-AC319F796313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Digital-TV (HD)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Tabelle1!$F$2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95C-4DC5-9104-AC319F796313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Digital-TV (4K/UHD)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Tabelle1!$G$2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5C-4DC5-9104-AC319F796313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Parallelnutzung aller Dienste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EABA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95C-4DC5-9104-AC319F79631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Mbit/s</c:v>
                </c:pt>
              </c:strCache>
            </c:strRef>
          </c:cat>
          <c:val>
            <c:numRef>
              <c:f>Tabelle1!$H$2</c:f>
              <c:numCache>
                <c:formatCode>General</c:formatCode>
                <c:ptCount val="1"/>
                <c:pt idx="0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95C-4DC5-9104-AC319F796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70443088"/>
        <c:axId val="770442104"/>
      </c:barChart>
      <c:catAx>
        <c:axId val="77044308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0442104"/>
        <c:crosses val="autoZero"/>
        <c:auto val="1"/>
        <c:lblAlgn val="ctr"/>
        <c:lblOffset val="100"/>
        <c:noMultiLvlLbl val="0"/>
      </c:catAx>
      <c:valAx>
        <c:axId val="7704421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heSans Swisscom" panose="020B0603020202020204" pitchFamily="34" charset="0"/>
                <a:ea typeface="+mn-ea"/>
                <a:cs typeface="+mn-cs"/>
              </a:defRPr>
            </a:pPr>
            <a:endParaRPr lang="de-DE"/>
          </a:p>
        </c:txPr>
        <c:crossAx val="77044308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F0260-0DB1-41CD-BF49-F2CB8E6E9E76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86A5E-D7CC-4C2C-83E2-1FF63A56B03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1713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476250" y="611188"/>
            <a:ext cx="5903913" cy="3321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BCCF6-F8A8-4C49-BF3D-CA1AA74CA975}" type="slidenum">
              <a:rPr kumimoji="0" lang="de-DE" sz="10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heSans Swisscom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2630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5CE63-5E84-474D-8440-39006013F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6D7B18-20C0-4994-A650-7D349F82E7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49D1C2-6CFE-496C-89D8-FD5288B6B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B0E3A6-26D1-4E8C-BFBE-74A987539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02BD53-9EE3-462E-B99C-144AE5A9B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7262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137527-6D28-435F-9AEF-7AD4C3423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AFBFA6-4108-4C0F-BB00-BBEE279D8D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86C0EE-973E-4CC1-9F2D-99F4D459A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B38B0B9-87EC-441F-8FD4-DD470F030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EEC13A-2ABD-4E87-AC02-DD39BEE9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043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3E109F0-551C-4659-A8D0-EC1EDBEB3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4835187-7B29-4779-822E-B0F136AF70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6A140F-750B-4861-9426-96048A37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6FDED6-B01A-4256-8ED5-5FE43290C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AD7139-8D94-4639-A764-CCF21734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2791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| Neg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8">
            <a:extLst>
              <a:ext uri="{FF2B5EF4-FFF2-40B4-BE49-F238E27FC236}">
                <a16:creationId xmlns:a16="http://schemas.microsoft.com/office/drawing/2014/main" id="{4CAA1A37-9204-4A25-9054-31917E4255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1999" cy="6858000"/>
          </a:xfrm>
          <a:solidFill>
            <a:srgbClr val="DDE3E7"/>
          </a:solidFill>
        </p:spPr>
        <p:txBody>
          <a:bodyPr lIns="9432000" rIns="504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pPr lvl="0"/>
            <a:r>
              <a:rPr lang="de-CH"/>
              <a:t>Um ein Bild einzufügen, markieren Sie bitte den Bildplatzhalter und setzen </a:t>
            </a:r>
            <a:br>
              <a:rPr lang="de-CH"/>
            </a:br>
            <a:r>
              <a:rPr lang="de-CH"/>
              <a:t>Sie ihn mit Hilfe der rechten Maustaste in den Vordergrund. Durch ein Klick auf das Icon können Sie nun ein Bild einsetzen. </a:t>
            </a:r>
            <a:br>
              <a:rPr lang="de-CH"/>
            </a:br>
            <a:br>
              <a:rPr lang="de-CH"/>
            </a:br>
            <a:r>
              <a:rPr lang="de-CH"/>
              <a:t>Betätigen Sie danach die Zurücksetz-Schaltfläche auf dem Start Menüreiter.</a:t>
            </a:r>
            <a:endParaRPr lang="de-CH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DB9E957-3F55-4CEB-ABFA-916F4BB161AA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 bwMode="gray">
          <a:xfrm>
            <a:off x="263352" y="5120522"/>
            <a:ext cx="234000" cy="1260806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1199456" y="333375"/>
            <a:ext cx="8208000" cy="323900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199456" y="3716313"/>
            <a:ext cx="8208000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2FBF00-184A-445D-86C9-C33582C676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5600" y="360000"/>
            <a:ext cx="342000" cy="460800"/>
          </a:xfrm>
          <a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3843B-397A-4AF2-BA72-5D7D093BB5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3462374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4784"/>
            <a:ext cx="105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334" y="3392999"/>
            <a:ext cx="4105278" cy="287903"/>
          </a:xfr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2061138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8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1999" cy="6858000"/>
          </a:xfrm>
          <a:solidFill>
            <a:srgbClr val="DDE3E7"/>
          </a:solidFill>
        </p:spPr>
        <p:txBody>
          <a:bodyPr lIns="9432000" rIns="504000" bIns="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200" b="0">
                <a:latin typeface="+mn-lt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pPr lvl="0"/>
            <a:r>
              <a:rPr lang="de-CH"/>
              <a:t>Um ein Bild einzufügen, markieren Sie bitte den Bildplatzhalter und setzen </a:t>
            </a:r>
            <a:br>
              <a:rPr lang="de-CH"/>
            </a:br>
            <a:r>
              <a:rPr lang="de-CH"/>
              <a:t>Sie ihn mit Hilfe der rechten Maustaste in den Vordergrund. Durch ein Klick auf das Icon können Sie nun ein Bild einsetzen. </a:t>
            </a:r>
            <a:br>
              <a:rPr lang="de-CH"/>
            </a:br>
            <a:br>
              <a:rPr lang="de-CH"/>
            </a:br>
            <a:r>
              <a:rPr lang="de-CH"/>
              <a:t>Betätigen Sie danach die Zurücksetz-Schaltfläche auf dem Start Menüreiter.</a:t>
            </a:r>
            <a:endParaRPr lang="de-CH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CDB9E957-3F55-4CEB-ABFA-916F4BB161AA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 bwMode="gray">
          <a:xfrm>
            <a:off x="263352" y="5120522"/>
            <a:ext cx="234000" cy="1260806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1199456" y="333375"/>
            <a:ext cx="8208000" cy="323900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199456" y="3716313"/>
            <a:ext cx="8208000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2FBF00-184A-445D-86C9-C33582C676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5600" y="360000"/>
            <a:ext cx="342000" cy="460800"/>
          </a:xfrm>
          <a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03D8CB2-41CB-4CCC-B703-F61C7EC5C9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20871475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8FFBCEC-083E-4021-B64C-845DC1BCCE5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3279" y="1484313"/>
            <a:ext cx="8109296" cy="489743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7113FC-C0DE-475B-B48F-F341EA6D3B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68689" y="5122052"/>
            <a:ext cx="234000" cy="125927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1199456" y="333375"/>
            <a:ext cx="8208000" cy="3238922"/>
          </a:xfrm>
        </p:spPr>
        <p:txBody>
          <a:bodyPr tIns="0" bIns="0" anchor="b"/>
          <a:lstStyle>
            <a:lvl1pPr algn="l">
              <a:lnSpc>
                <a:spcPct val="90000"/>
              </a:lnSpc>
              <a:defRPr sz="6600" b="1" i="0" spc="-1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Titel der Präsentation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199456" y="3716313"/>
            <a:ext cx="8208912" cy="720000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r>
              <a:rPr lang="de-CH" dirty="0"/>
              <a:t>Untertitel der Präsentation</a:t>
            </a:r>
          </a:p>
          <a:p>
            <a:pPr lvl="1"/>
            <a:r>
              <a:rPr lang="de-CH" dirty="0"/>
              <a:t>Zweite Ebene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34DA4C0F-BD57-42EC-AEC7-91D38369F65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99456" y="5697252"/>
            <a:ext cx="8208912" cy="684076"/>
          </a:xfrm>
        </p:spPr>
        <p:txBody>
          <a:bodyPr anchor="b"/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>
                <a:solidFill>
                  <a:schemeClr val="bg2"/>
                </a:solidFill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bg2"/>
                </a:solidFill>
              </a:defRPr>
            </a:lvl9pPr>
          </a:lstStyle>
          <a:p>
            <a:pPr lvl="0"/>
            <a:r>
              <a:rPr lang="de-CH" dirty="0"/>
              <a:t>Sicherheitsklassifizierung | C2 internal</a:t>
            </a:r>
          </a:p>
        </p:txBody>
      </p:sp>
    </p:spTree>
    <p:extLst>
      <p:ext uri="{BB962C8B-B14F-4D97-AF65-F5344CB8AC3E}">
        <p14:creationId xmlns:p14="http://schemas.microsoft.com/office/powerpoint/2010/main" val="3069504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8A6DBF-D386-4CDB-9971-9F176FA694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2000" y="936000"/>
            <a:ext cx="9900000" cy="5568750"/>
          </a:xfrm>
          <a:prstGeom prst="rect">
            <a:avLst/>
          </a:prstGeom>
          <a:ln>
            <a:noFill/>
          </a:ln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1484313"/>
            <a:ext cx="8208000" cy="2160711"/>
          </a:xfrm>
        </p:spPr>
        <p:txBody>
          <a:bodyPr lIns="0" tIns="0" bIns="50400" anchor="b"/>
          <a:lstStyle>
            <a:lvl1pPr>
              <a:lnSpc>
                <a:spcPct val="90000"/>
              </a:lnSpc>
              <a:defRPr sz="4400" b="1" spc="-5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de-CH"/>
              <a:t>Kapiteltrenner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 bwMode="black">
          <a:xfrm>
            <a:off x="1200026" y="3717032"/>
            <a:ext cx="8208000" cy="1872556"/>
          </a:xfrm>
        </p:spPr>
        <p:txBody>
          <a:bodyPr lIns="0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1pPr>
            <a:lvl2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2pPr>
            <a:lvl3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3pPr>
            <a:lvl4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4pPr>
            <a:lvl5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5pPr>
            <a:lvl6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6pPr>
            <a:lvl7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7pPr>
            <a:lvl8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8pPr>
            <a:lvl9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2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Optionale Kurzbeschreibung des aktuellen Kapitels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334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24689408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1199456" y="1484313"/>
            <a:ext cx="8208000" cy="2160711"/>
          </a:xfrm>
        </p:spPr>
        <p:txBody>
          <a:bodyPr tIns="0" bIns="50400" anchor="b"/>
          <a:lstStyle>
            <a:lvl1pPr>
              <a:lnSpc>
                <a:spcPct val="90000"/>
              </a:lnSpc>
              <a:defRPr sz="4400" b="1" spc="-5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CH"/>
              <a:t>Kapiteltrenner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 bwMode="gray">
          <a:xfrm>
            <a:off x="1200026" y="3717032"/>
            <a:ext cx="8208000" cy="1872208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1pPr>
            <a:lvl2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3pPr>
            <a:lvl4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4pPr>
            <a:lvl5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5pPr>
            <a:lvl6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6pPr>
            <a:lvl7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7pPr>
            <a:lvl8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8pPr>
            <a:lvl9pPr marL="0" indent="0">
              <a:spcBef>
                <a:spcPts val="0"/>
              </a:spcBef>
              <a:spcAft>
                <a:spcPts val="0"/>
              </a:spcAft>
              <a:buNone/>
              <a:defRPr sz="2000" b="0" spc="-50" baseline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CH" dirty="0"/>
              <a:t>Optionale Kurzbeschreibung des aktuellen Kapitels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  <a:p>
            <a:pPr lvl="5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105E948-0429-4BA5-BE6A-0FB567FE17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4451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ing |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4784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334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56772B1F-B86A-452C-8BEE-2355B59EA550}"/>
              </a:ext>
            </a:extLst>
          </p:cNvPr>
          <p:cNvSpPr>
            <a:spLocks noGrp="1"/>
          </p:cNvSpPr>
          <p:nvPr>
            <p:ph idx="16" hasCustomPrompt="1"/>
          </p:nvPr>
        </p:nvSpPr>
        <p:spPr bwMode="black">
          <a:xfrm>
            <a:off x="6600056" y="1484784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044093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  <p15:guide id="2" pos="4158">
          <p15:clr>
            <a:srgbClr val="547EBF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king | Conten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1483940"/>
            <a:ext cx="5112000" cy="4896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32656"/>
            <a:ext cx="5112000" cy="720000"/>
          </a:xfrm>
        </p:spPr>
        <p:txBody>
          <a:bodyPr tIns="28800"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14" name="Bildplatzhalter 8">
            <a:extLst>
              <a:ext uri="{FF2B5EF4-FFF2-40B4-BE49-F238E27FC236}">
                <a16:creationId xmlns:a16="http://schemas.microsoft.com/office/drawing/2014/main" id="{09E298D1-1B8A-48BA-B429-C8DD2EAF64A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6600825" y="0"/>
            <a:ext cx="5591175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4328239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3976">
          <p15:clr>
            <a:srgbClr val="547EBF"/>
          </p15:clr>
        </p15:guide>
        <p15:guide id="3" pos="4158">
          <p15:clr>
            <a:srgbClr val="547EB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756792-1296-4DC5-88B8-2F665FEFE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F5D397-F970-442A-AB54-666FB62C6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402F47-E5BC-40C6-8693-E7BED87C7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CA5DF3-5E55-407E-A9D2-D97EE5BD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9E488F-9D81-4988-80B1-486EEAE0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3145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5" y="3716610"/>
            <a:ext cx="105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6" y="2348880"/>
            <a:ext cx="10512000" cy="1224136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942607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orient="horz" pos="2341">
          <p15:clr>
            <a:srgbClr val="547EBF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1199456" y="3716610"/>
            <a:ext cx="51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 marL="1260000" indent="0">
              <a:buNone/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8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8" y="2348880"/>
            <a:ext cx="5112000" cy="1223714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61ED10A-0495-4A89-BA52-79C00234B56E}"/>
              </a:ext>
            </a:extLst>
          </p:cNvPr>
          <p:cNvSpPr>
            <a:spLocks noGrp="1"/>
          </p:cNvSpPr>
          <p:nvPr>
            <p:ph idx="16" hasCustomPrompt="1"/>
          </p:nvPr>
        </p:nvSpPr>
        <p:spPr bwMode="gray">
          <a:xfrm>
            <a:off x="6600825" y="0"/>
            <a:ext cx="5591175" cy="6858000"/>
          </a:xfrm>
          <a:noFill/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3309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pos="3976">
          <p15:clr>
            <a:srgbClr val="547EBF"/>
          </p15:clr>
        </p15:guide>
        <p15:guide id="3" pos="4158">
          <p15:clr>
            <a:srgbClr val="547EBF"/>
          </p15:clr>
        </p15:guide>
        <p15:guide id="4" orient="horz" pos="2331">
          <p15:clr>
            <a:srgbClr val="547EBF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| Conten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8">
            <a:extLst>
              <a:ext uri="{FF2B5EF4-FFF2-40B4-BE49-F238E27FC236}">
                <a16:creationId xmlns:a16="http://schemas.microsoft.com/office/drawing/2014/main" id="{2E310726-F0F9-435D-B724-F278EC7290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199456" y="0"/>
            <a:ext cx="4536504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 bwMode="black">
          <a:xfrm>
            <a:off x="6600056" y="3716610"/>
            <a:ext cx="5112000" cy="266514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 dirty="0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6600057" y="2348880"/>
            <a:ext cx="5112000" cy="1223714"/>
          </a:xfrm>
        </p:spPr>
        <p:txBody>
          <a:bodyPr bIns="28800" anchor="b"/>
          <a:lstStyle>
            <a:lvl1pPr>
              <a:lnSpc>
                <a:spcPct val="90000"/>
              </a:lnSpc>
              <a:defRPr sz="3200" spc="-50" baseline="0">
                <a:latin typeface="+mj-lt"/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1404829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547EBF"/>
          </p15:clr>
        </p15:guide>
        <p15:guide id="2" pos="4158">
          <p15:clr>
            <a:srgbClr val="547EBF"/>
          </p15:clr>
        </p15:guide>
        <p15:guide id="3" pos="3613">
          <p15:clr>
            <a:srgbClr val="547EBF"/>
          </p15:clr>
        </p15:guide>
        <p15:guide id="4" orient="horz" pos="2341">
          <p15:clr>
            <a:srgbClr val="547EBF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8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2000" cy="6858000"/>
          </a:xfrm>
          <a:solidFill>
            <a:srgbClr val="DDE3E7"/>
          </a:solidFill>
        </p:spPr>
        <p:txBody>
          <a:bodyPr b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defRPr sz="1000" b="0">
                <a:latin typeface="+mn-lt"/>
              </a:defRPr>
            </a:lvl1pPr>
          </a:lstStyle>
          <a:p>
            <a:r>
              <a:rPr lang="de-CH"/>
              <a:t>Bild durch Klick </a:t>
            </a:r>
            <a:br>
              <a:rPr lang="de-CH"/>
            </a:br>
            <a:r>
              <a:rPr lang="de-CH"/>
              <a:t>auf das Icon einfügen.</a:t>
            </a:r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3C7B15AF-35F6-4342-BFFD-60CEF2991A6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55600" y="360000"/>
            <a:ext cx="342000" cy="460800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 </a:t>
            </a:r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0A1EC-77F3-4323-93F3-DA7A757DE2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1199456" y="3933056"/>
            <a:ext cx="5183882" cy="1656000"/>
          </a:xfrm>
        </p:spPr>
        <p:txBody>
          <a:bodyPr tIns="0"/>
          <a:lstStyle>
            <a:lvl1pPr>
              <a:lnSpc>
                <a:spcPct val="90000"/>
              </a:lnSpc>
              <a:defRPr sz="3200"/>
            </a:lvl1pPr>
          </a:lstStyle>
          <a:p>
            <a:pPr lvl="0"/>
            <a:r>
              <a:rPr lang="de-CH"/>
              <a:t>Text durch Klicken </a:t>
            </a:r>
            <a:br>
              <a:rPr lang="de-CH"/>
            </a:br>
            <a:r>
              <a:rPr lang="de-CH"/>
              <a:t>bearbeiten.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71875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2">
            <a:extLst>
              <a:ext uri="{FF2B5EF4-FFF2-40B4-BE49-F238E27FC236}">
                <a16:creationId xmlns:a16="http://schemas.microsoft.com/office/drawing/2014/main" id="{FFE83DF9-E204-46D1-B25D-8DD4175C63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828" r="-3007"/>
          <a:stretch/>
        </p:blipFill>
        <p:spPr>
          <a:xfrm>
            <a:off x="1203657" y="0"/>
            <a:ext cx="4640315" cy="6858000"/>
          </a:xfrm>
          <a:prstGeom prst="rect">
            <a:avLst/>
          </a:prstGeom>
          <a:ln>
            <a:noFill/>
          </a:ln>
        </p:spPr>
      </p:pic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D46F054-5B83-4656-A174-AFA2194CAC8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200024" y="1484313"/>
            <a:ext cx="5112000" cy="4897437"/>
          </a:xfrm>
        </p:spPr>
        <p:txBody>
          <a:bodyPr l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2511024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96BEA9E-AA8A-4009-9F77-9A844B1639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1199456" y="1484313"/>
            <a:ext cx="5112000" cy="48974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8744BB-555F-45E2-92B2-3298A462DB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0247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3976">
          <p15:clr>
            <a:srgbClr val="547EBF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 bwMode="black">
          <a:xfrm>
            <a:off x="1199455" y="332656"/>
            <a:ext cx="10512000" cy="720000"/>
          </a:xfrm>
        </p:spPr>
        <p:txBody>
          <a:bodyPr/>
          <a:lstStyle>
            <a:lvl1pPr>
              <a:defRPr/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4765303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 |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3E6DB4-7ADC-4B55-8AD8-3BA3602682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9F3D12-0829-4466-A8F8-35405B4F1E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B94C8E0-E39E-40CF-9F7E-CFC728DE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09457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 | 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172BFDC-25B3-4B53-8F94-0FA71FB9C711}"/>
              </a:ext>
            </a:extLst>
          </p:cNvPr>
          <p:cNvSpPr/>
          <p:nvPr userDrawn="1"/>
        </p:nvSpPr>
        <p:spPr bwMode="gray">
          <a:xfrm>
            <a:off x="0" y="0"/>
            <a:ext cx="12192000" cy="6858000"/>
          </a:xfrm>
          <a:prstGeom prst="rect">
            <a:avLst/>
          </a:prstGeom>
          <a:solidFill>
            <a:srgbClr val="333333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600" dirty="0">
              <a:solidFill>
                <a:schemeClr val="tx1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15E00E-D6FB-4E33-8601-E8BA89784C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/>
              <a:t>Titel durch Klicken bearbeiten</a:t>
            </a:r>
            <a:endParaRPr lang="de-CH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442036-1C04-47BC-98AD-23710B5C32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09634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/>
          <a:lstStyle/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/>
          <a:p>
            <a:fld id="{8FF9B0DE-3FEB-4AA0-B465-B80EF7C1333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1674932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1508D-703D-4109-8023-F35DFD3B2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506E060-21A6-4C78-89DD-7F74DE96E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8F4CCC-8D1D-432E-BC99-8B173F983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2DB0060-0510-4F47-9060-8486B1B95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CDDA5C-4029-4136-B883-9BA218C83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59836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platzhalter 15"/>
          <p:cNvSpPr>
            <a:spLocks noGrp="1"/>
          </p:cNvSpPr>
          <p:nvPr>
            <p:ph type="body" sz="quarter" idx="26"/>
          </p:nvPr>
        </p:nvSpPr>
        <p:spPr bwMode="gray">
          <a:xfrm>
            <a:off x="912575" y="2781000"/>
            <a:ext cx="10366850" cy="1296000"/>
          </a:xfrm>
        </p:spPr>
        <p:txBody>
          <a:bodyPr anchor="ctr"/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5396" spc="-50" baseline="0">
                <a:solidFill>
                  <a:schemeClr val="tx1"/>
                </a:solidFill>
                <a:latin typeface="+mj-lt"/>
              </a:defRPr>
            </a:lvl1pPr>
            <a:lvl2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2pPr>
            <a:lvl3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3pPr>
            <a:lvl4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4pPr>
            <a:lvl5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5pPr>
            <a:lvl6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6pPr>
            <a:lvl7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7pPr>
            <a:lvl8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8pPr>
            <a:lvl9pPr marL="0" indent="0" algn="ctr">
              <a:spcBef>
                <a:spcPts val="0"/>
              </a:spcBef>
              <a:buFont typeface="Arial" panose="020B0604020202020204" pitchFamily="34" charset="0"/>
              <a:buNone/>
              <a:defRPr sz="4398" spc="-50" baseline="0">
                <a:solidFill>
                  <a:schemeClr val="tx1"/>
                </a:solidFill>
                <a:latin typeface="+mj-lt"/>
              </a:defRPr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4554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66A0EB-E74B-4E1D-AB6C-DC0572DCB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BBEA13-A334-4E76-84D5-B27592CC15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492D0FF-C280-4D8F-AB53-9CB421FC2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E2F877C-8223-4F44-947B-6741FD8E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17BAB3-DAF4-4284-915C-46F960B3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500499A-297A-43BE-988F-6B26B246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833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2CDA9D-C3A2-4D58-9F28-F24B01E77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2699B0-705F-4F1C-AF96-4AA7FF750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6E2AA43-2223-49B5-B788-B058785C7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9A4AF29-8859-4058-9E7C-2A9C5B0D1B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1F72332-9F1E-41C4-B8BF-08B61E8290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87B37F1-45B3-481B-B20C-646C4DE0A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D2E8EF4-8EF2-42B1-A06C-8A4E3165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3AEB6F-5CC6-4E7E-8592-BF7BC7BA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794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7073A1-2698-4E7A-985E-D7F730165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9D787E-F147-4113-9798-8D64C99E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9CEE9A2-5D4E-46DD-AF4B-F694F543E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76A79F-5182-410E-B651-8BA168C1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689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1D018D-B2AE-42F9-B1A0-A022A049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B15401B-9E90-4FA7-83BB-F6ECF4252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D7DB885-5115-420E-A1BE-9AC201C8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658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5358B5-9CBB-4E1E-8CE4-62078304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723150-0B25-4F05-A6E6-56F2BBCB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86B4EE9-4035-4742-8747-D3F383718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35EFFB4-F9E8-4D77-A238-88E0A3F40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F2B9616-DF7A-489D-B4FB-95A3C9F0A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C45D2DB-706C-4B1C-B5A7-5E2C08F7F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50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B414D6-A3E4-4128-86E4-3E67A2206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99ECBD8-43B1-48DE-9D4F-A09BBC500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FC4F035-F637-4E7D-AEFD-5A7ED2D4B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0DB6B4-00C8-4BE7-83AE-D7E12B1C2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C17D8E8-5AB0-411B-B506-8312946C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E4C0163-DC3F-4621-8489-B107DF2E5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136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4D9572-5CCF-4FFA-969D-5133FA0FF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0A38F2-F33B-4CDC-83AA-210E9C517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69EF25-3850-4D4D-851F-C6C87E091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C07FA-5DB9-4B96-9C0E-B006A3D8A0A1}" type="datetimeFigureOut">
              <a:rPr lang="de-CH" smtClean="0"/>
              <a:t>11.12.2018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14D1A5-50C4-4295-862C-DB36B4B2A9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063885-37B3-40E2-B7CE-BC3D5A016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36F2-4E6C-4183-B0F6-96D020FBEC2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2092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black">
          <a:xfrm>
            <a:off x="1200150" y="332656"/>
            <a:ext cx="10512000" cy="720000"/>
          </a:xfrm>
          <a:prstGeom prst="rect">
            <a:avLst/>
          </a:prstGeom>
        </p:spPr>
        <p:txBody>
          <a:bodyPr vert="horz" lIns="0" tIns="28800" rIns="0" bIns="0" rtlCol="0" anchor="t">
            <a:noAutofit/>
          </a:bodyPr>
          <a:lstStyle/>
          <a:p>
            <a:r>
              <a:rPr lang="de-CH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black">
          <a:xfrm>
            <a:off x="1200150" y="1484015"/>
            <a:ext cx="10512000" cy="48973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/>
              <a:t>Text durch Klicken bearbeiten. Nutzen Sie die Buttons „Listenebene erhöhen/verringern“ auf dem Register Start, um zwischen den eingerichteten Textebenen zu wechseln.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  <a:p>
            <a:pPr lvl="5"/>
            <a:r>
              <a:rPr lang="de-CH"/>
              <a:t>Sechste Ebene</a:t>
            </a:r>
          </a:p>
          <a:p>
            <a:pPr lvl="6"/>
            <a:r>
              <a:rPr lang="de-CH"/>
              <a:t>Siebte Ebene</a:t>
            </a:r>
          </a:p>
          <a:p>
            <a:pPr lvl="7"/>
            <a:r>
              <a:rPr lang="de-CH"/>
              <a:t>Achte Ebene</a:t>
            </a:r>
          </a:p>
          <a:p>
            <a:pPr lvl="8"/>
            <a:r>
              <a:rPr lang="de-CH"/>
              <a:t>Neunte Ebene</a:t>
            </a:r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black">
          <a:xfrm rot="16200000">
            <a:off x="-1645271" y="3392999"/>
            <a:ext cx="4105278" cy="28790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/>
              <a:t>Ersteller, Datum, Dokumentenname, C0-Klassifizierung</a:t>
            </a:r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black">
          <a:xfrm flipH="1">
            <a:off x="191344" y="6093336"/>
            <a:ext cx="432048" cy="360000"/>
          </a:xfrm>
          <a:prstGeom prst="rect">
            <a:avLst/>
          </a:prstGeom>
        </p:spPr>
        <p:txBody>
          <a:bodyPr vert="horz" lIns="0" tIns="0" rIns="0" bIns="14400" rtlCol="0" anchor="b">
            <a:noAutofit/>
          </a:bodyPr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fld id="{8FF9B0DE-3FEB-4AA0-B465-B80EF7C1333D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F5EAD1F8-D385-4F7B-B8F3-539267025C3B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255600" y="360000"/>
            <a:ext cx="342000" cy="462162"/>
          </a:xfrm>
          <a:prstGeom prst="rect">
            <a:avLst/>
          </a:prstGeom>
        </p:spPr>
      </p:pic>
      <p:grpSp>
        <p:nvGrpSpPr>
          <p:cNvPr id="22" name="Gruppieren 24">
            <a:extLst>
              <a:ext uri="{FF2B5EF4-FFF2-40B4-BE49-F238E27FC236}">
                <a16:creationId xmlns:a16="http://schemas.microsoft.com/office/drawing/2014/main" id="{34616715-2230-4D18-B11F-0892999C3E9E}"/>
              </a:ext>
            </a:extLst>
          </p:cNvPr>
          <p:cNvGrpSpPr/>
          <p:nvPr userDrawn="1"/>
        </p:nvGrpSpPr>
        <p:grpSpPr bwMode="gray">
          <a:xfrm>
            <a:off x="-168688" y="404664"/>
            <a:ext cx="72000" cy="5976664"/>
            <a:chOff x="-456728" y="404664"/>
            <a:chExt cx="216000" cy="5976664"/>
          </a:xfrm>
        </p:grpSpPr>
        <p:cxnSp>
          <p:nvCxnSpPr>
            <p:cNvPr id="26" name="Gerader Verbinder 22">
              <a:extLst>
                <a:ext uri="{FF2B5EF4-FFF2-40B4-BE49-F238E27FC236}">
                  <a16:creationId xmlns:a16="http://schemas.microsoft.com/office/drawing/2014/main" id="{BADCE3B3-C67C-4479-B25A-BB73A93FCAC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456728" y="404664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3">
              <a:extLst>
                <a:ext uri="{FF2B5EF4-FFF2-40B4-BE49-F238E27FC236}">
                  <a16:creationId xmlns:a16="http://schemas.microsoft.com/office/drawing/2014/main" id="{A2411F64-AFA2-4D54-B948-CACBB9F73133}"/>
                </a:ext>
              </a:extLst>
            </p:cNvPr>
            <p:cNvCxnSpPr/>
            <p:nvPr userDrawn="1"/>
          </p:nvCxnSpPr>
          <p:spPr bwMode="gray">
            <a:xfrm>
              <a:off x="-456728" y="6381328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2">
              <a:extLst>
                <a:ext uri="{FF2B5EF4-FFF2-40B4-BE49-F238E27FC236}">
                  <a16:creationId xmlns:a16="http://schemas.microsoft.com/office/drawing/2014/main" id="{8A1E9B1F-474D-4064-9DD2-A9561135659C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-456728" y="1484784"/>
              <a:ext cx="216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uppieren 20">
            <a:extLst>
              <a:ext uri="{FF2B5EF4-FFF2-40B4-BE49-F238E27FC236}">
                <a16:creationId xmlns:a16="http://schemas.microsoft.com/office/drawing/2014/main" id="{D86F7069-23BE-4CF9-90BB-7B9429005F9D}"/>
              </a:ext>
            </a:extLst>
          </p:cNvPr>
          <p:cNvGrpSpPr/>
          <p:nvPr userDrawn="1"/>
        </p:nvGrpSpPr>
        <p:grpSpPr bwMode="black">
          <a:xfrm>
            <a:off x="1199456" y="-171400"/>
            <a:ext cx="10513168" cy="72000"/>
            <a:chOff x="1199456" y="-243408"/>
            <a:chExt cx="10513168" cy="216000"/>
          </a:xfrm>
        </p:grpSpPr>
        <p:cxnSp>
          <p:nvCxnSpPr>
            <p:cNvPr id="31" name="Gerader Verbinder 12">
              <a:extLst>
                <a:ext uri="{FF2B5EF4-FFF2-40B4-BE49-F238E27FC236}">
                  <a16:creationId xmlns:a16="http://schemas.microsoft.com/office/drawing/2014/main" id="{498D72FE-3D74-49C5-8CF9-DA0115481CE7}"/>
                </a:ext>
              </a:extLst>
            </p:cNvPr>
            <p:cNvCxnSpPr/>
            <p:nvPr userDrawn="1"/>
          </p:nvCxnSpPr>
          <p:spPr bwMode="black">
            <a:xfrm>
              <a:off x="11994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13">
              <a:extLst>
                <a:ext uri="{FF2B5EF4-FFF2-40B4-BE49-F238E27FC236}">
                  <a16:creationId xmlns:a16="http://schemas.microsoft.com/office/drawing/2014/main" id="{917E7C58-6BCA-47A4-9FD3-D4F7BAE3F17D}"/>
                </a:ext>
              </a:extLst>
            </p:cNvPr>
            <p:cNvCxnSpPr/>
            <p:nvPr userDrawn="1"/>
          </p:nvCxnSpPr>
          <p:spPr bwMode="black">
            <a:xfrm>
              <a:off x="4511824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14">
              <a:extLst>
                <a:ext uri="{FF2B5EF4-FFF2-40B4-BE49-F238E27FC236}">
                  <a16:creationId xmlns:a16="http://schemas.microsoft.com/office/drawing/2014/main" id="{C187A180-A169-4EB6-8D34-0AB6F8AC3B6A}"/>
                </a:ext>
              </a:extLst>
            </p:cNvPr>
            <p:cNvCxnSpPr/>
            <p:nvPr userDrawn="1"/>
          </p:nvCxnSpPr>
          <p:spPr bwMode="black">
            <a:xfrm>
              <a:off x="4799856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Gerader Verbinder 15">
              <a:extLst>
                <a:ext uri="{FF2B5EF4-FFF2-40B4-BE49-F238E27FC236}">
                  <a16:creationId xmlns:a16="http://schemas.microsoft.com/office/drawing/2014/main" id="{6B8BA14C-61F7-4907-B5C3-DD2DCCFBC83E}"/>
                </a:ext>
              </a:extLst>
            </p:cNvPr>
            <p:cNvCxnSpPr/>
            <p:nvPr userDrawn="1"/>
          </p:nvCxnSpPr>
          <p:spPr bwMode="black">
            <a:xfrm>
              <a:off x="63120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Gerader Verbinder 16">
              <a:extLst>
                <a:ext uri="{FF2B5EF4-FFF2-40B4-BE49-F238E27FC236}">
                  <a16:creationId xmlns:a16="http://schemas.microsoft.com/office/drawing/2014/main" id="{2AD55AAC-F91A-48DA-B806-809F0248F0A4}"/>
                </a:ext>
              </a:extLst>
            </p:cNvPr>
            <p:cNvCxnSpPr/>
            <p:nvPr userDrawn="1"/>
          </p:nvCxnSpPr>
          <p:spPr bwMode="black">
            <a:xfrm>
              <a:off x="66000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r Verbinder 17">
              <a:extLst>
                <a:ext uri="{FF2B5EF4-FFF2-40B4-BE49-F238E27FC236}">
                  <a16:creationId xmlns:a16="http://schemas.microsoft.com/office/drawing/2014/main" id="{7DFEA8B0-CE58-421B-BEAE-108C5DCCF6FD}"/>
                </a:ext>
              </a:extLst>
            </p:cNvPr>
            <p:cNvCxnSpPr/>
            <p:nvPr userDrawn="1"/>
          </p:nvCxnSpPr>
          <p:spPr bwMode="black">
            <a:xfrm>
              <a:off x="8112224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18">
              <a:extLst>
                <a:ext uri="{FF2B5EF4-FFF2-40B4-BE49-F238E27FC236}">
                  <a16:creationId xmlns:a16="http://schemas.microsoft.com/office/drawing/2014/main" id="{11E7B42D-83F7-43BA-B975-BA5A620DF230}"/>
                </a:ext>
              </a:extLst>
            </p:cNvPr>
            <p:cNvCxnSpPr/>
            <p:nvPr userDrawn="1"/>
          </p:nvCxnSpPr>
          <p:spPr bwMode="black">
            <a:xfrm>
              <a:off x="8400256" y="-243408"/>
              <a:ext cx="0" cy="216000"/>
            </a:xfrm>
            <a:prstGeom prst="line">
              <a:avLst/>
            </a:prstGeom>
            <a:ln w="63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Gerader Verbinder 19">
              <a:extLst>
                <a:ext uri="{FF2B5EF4-FFF2-40B4-BE49-F238E27FC236}">
                  <a16:creationId xmlns:a16="http://schemas.microsoft.com/office/drawing/2014/main" id="{639C70A6-FEB2-459A-B5C3-668F2B2CD706}"/>
                </a:ext>
              </a:extLst>
            </p:cNvPr>
            <p:cNvCxnSpPr/>
            <p:nvPr userDrawn="1"/>
          </p:nvCxnSpPr>
          <p:spPr bwMode="black">
            <a:xfrm>
              <a:off x="117126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13">
              <a:extLst>
                <a:ext uri="{FF2B5EF4-FFF2-40B4-BE49-F238E27FC236}">
                  <a16:creationId xmlns:a16="http://schemas.microsoft.com/office/drawing/2014/main" id="{BDBA7992-EE35-4270-A00A-2CECE8F0358A}"/>
                </a:ext>
              </a:extLst>
            </p:cNvPr>
            <p:cNvCxnSpPr/>
            <p:nvPr userDrawn="1"/>
          </p:nvCxnSpPr>
          <p:spPr bwMode="black">
            <a:xfrm>
              <a:off x="36117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r Verbinder 14">
              <a:extLst>
                <a:ext uri="{FF2B5EF4-FFF2-40B4-BE49-F238E27FC236}">
                  <a16:creationId xmlns:a16="http://schemas.microsoft.com/office/drawing/2014/main" id="{15AB0177-321E-464E-82D7-15A14AC072D4}"/>
                </a:ext>
              </a:extLst>
            </p:cNvPr>
            <p:cNvCxnSpPr/>
            <p:nvPr userDrawn="1"/>
          </p:nvCxnSpPr>
          <p:spPr bwMode="black">
            <a:xfrm>
              <a:off x="38997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r Verbinder 17">
              <a:extLst>
                <a:ext uri="{FF2B5EF4-FFF2-40B4-BE49-F238E27FC236}">
                  <a16:creationId xmlns:a16="http://schemas.microsoft.com/office/drawing/2014/main" id="{0005E691-B2E6-4C9F-8583-53655958A68D}"/>
                </a:ext>
              </a:extLst>
            </p:cNvPr>
            <p:cNvCxnSpPr/>
            <p:nvPr userDrawn="1"/>
          </p:nvCxnSpPr>
          <p:spPr bwMode="black">
            <a:xfrm>
              <a:off x="9012324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r Verbinder 18">
              <a:extLst>
                <a:ext uri="{FF2B5EF4-FFF2-40B4-BE49-F238E27FC236}">
                  <a16:creationId xmlns:a16="http://schemas.microsoft.com/office/drawing/2014/main" id="{630B6836-1230-414E-9FF2-D3D271CD80EC}"/>
                </a:ext>
              </a:extLst>
            </p:cNvPr>
            <p:cNvCxnSpPr/>
            <p:nvPr userDrawn="1"/>
          </p:nvCxnSpPr>
          <p:spPr bwMode="black">
            <a:xfrm>
              <a:off x="9300356" y="-243408"/>
              <a:ext cx="0" cy="216000"/>
            </a:xfrm>
            <a:prstGeom prst="line">
              <a:avLst/>
            </a:prstGeom>
            <a:ln w="63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8699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8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6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40000" indent="-180000" algn="l" defTabSz="914400" rtl="0" eaLnBrk="1" latinLnBrk="0" hangingPunct="1">
        <a:lnSpc>
          <a:spcPct val="110000"/>
        </a:lnSpc>
        <a:spcBef>
          <a:spcPts val="200"/>
        </a:spcBef>
        <a:spcAft>
          <a:spcPts val="200"/>
        </a:spcAft>
        <a:buFont typeface="TheSans Swisscom Light" panose="020B0300040303060204" pitchFamily="34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56">
          <p15:clr>
            <a:srgbClr val="547EBF"/>
          </p15:clr>
        </p15:guide>
        <p15:guide id="5" pos="7378">
          <p15:clr>
            <a:srgbClr val="547EBF"/>
          </p15:clr>
        </p15:guide>
        <p15:guide id="11" orient="horz" pos="4020">
          <p15:clr>
            <a:srgbClr val="547EBF"/>
          </p15:clr>
        </p15:guide>
        <p15:guide id="14" orient="horz" pos="935">
          <p15:clr>
            <a:srgbClr val="547EBF"/>
          </p15:clr>
        </p15:guide>
        <p15:guide id="15" orient="horz" pos="255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svg"/><Relationship Id="rId18" Type="http://schemas.openxmlformats.org/officeDocument/2006/relationships/image" Target="../media/image23.png"/><Relationship Id="rId3" Type="http://schemas.openxmlformats.org/officeDocument/2006/relationships/chart" Target="../charts/chart1.xml"/><Relationship Id="rId7" Type="http://schemas.openxmlformats.org/officeDocument/2006/relationships/image" Target="../media/image12.svg"/><Relationship Id="rId12" Type="http://schemas.openxmlformats.org/officeDocument/2006/relationships/image" Target="../media/image17.png"/><Relationship Id="rId17" Type="http://schemas.openxmlformats.org/officeDocument/2006/relationships/image" Target="../media/image22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png"/><Relationship Id="rId20" Type="http://schemas.openxmlformats.org/officeDocument/2006/relationships/image" Target="../media/image25.sv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5" Type="http://schemas.openxmlformats.org/officeDocument/2006/relationships/image" Target="../media/image20.svg"/><Relationship Id="rId10" Type="http://schemas.openxmlformats.org/officeDocument/2006/relationships/image" Target="../media/image15.png"/><Relationship Id="rId19" Type="http://schemas.openxmlformats.org/officeDocument/2006/relationships/image" Target="../media/image24.sv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C1A294-61F2-4DC4-8E96-286FA1C8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7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t>Ersteller, Datum, Dokumentenname, C0-Klassifizierung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D071C12-BEEE-469F-B418-F4928AFC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F9B0DE-3FEB-4AA0-B465-B80EF7C1333D}" type="slidenum">
              <a:rPr kumimoji="0" lang="de-CH" sz="1600" b="0" i="0" u="none" strike="noStrike" kern="1200" cap="none" spc="0" normalizeH="0" baseline="0" noProof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CH" sz="16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heSans Swisscom Light"/>
              <a:ea typeface="+mn-ea"/>
              <a:cs typeface="+mn-cs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391D70F6-1EDC-4ADD-AFB7-3A0CDD86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0" dirty="0"/>
              <a:t>Leistungsstarkes Technologie-Portfolio</a:t>
            </a:r>
            <a:br>
              <a:rPr lang="de-CH" b="0" dirty="0"/>
            </a:br>
            <a:r>
              <a:rPr lang="de-CH" dirty="0"/>
              <a:t>Ausreichend Bandbreite für neuste Anwendungen und Parallelnutzung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01B666B7-42CA-4127-8FA3-F39CE9112071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199455" y="1484310"/>
          <a:ext cx="10512000" cy="4969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862F74AB-3CAD-4435-93BA-D4FA843F0A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19715" y="4855566"/>
            <a:ext cx="432000" cy="432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257AA86E-5315-4FC3-8CA2-946A5AF255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242724" y="4855566"/>
            <a:ext cx="432000" cy="432000"/>
          </a:xfrm>
          <a:prstGeom prst="rect">
            <a:avLst/>
          </a:prstGeom>
        </p:spPr>
      </p:pic>
      <p:pic>
        <p:nvPicPr>
          <p:cNvPr id="4098" name="Picture 2" descr="Bildergebnis fÃ¼r youtube logo">
            <a:extLst>
              <a:ext uri="{FF2B5EF4-FFF2-40B4-BE49-F238E27FC236}">
                <a16:creationId xmlns:a16="http://schemas.microsoft.com/office/drawing/2014/main" id="{28EEE321-61E7-49BB-9CD0-0AD912E1EE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3833" y="4826631"/>
            <a:ext cx="788607" cy="33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Bildergebnis fÃ¼r netflix logo">
            <a:extLst>
              <a:ext uri="{FF2B5EF4-FFF2-40B4-BE49-F238E27FC236}">
                <a16:creationId xmlns:a16="http://schemas.microsoft.com/office/drawing/2014/main" id="{95CA0A26-6BD1-45F5-B9E3-0B94501825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303" y="4937151"/>
            <a:ext cx="994032" cy="26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B88AB557-0A04-40D3-B36C-344B3DE09B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650470" y="4505151"/>
            <a:ext cx="432000" cy="432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F886A2F1-87E3-47C2-AA32-C70BE38D71AE}"/>
              </a:ext>
            </a:extLst>
          </p:cNvPr>
          <p:cNvSpPr txBox="1"/>
          <p:nvPr/>
        </p:nvSpPr>
        <p:spPr bwMode="gray">
          <a:xfrm>
            <a:off x="7767817" y="4634685"/>
            <a:ext cx="325210" cy="319053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t>HD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2C80CA4-11F5-4211-8E0D-77993CE3FF7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14412" y="2798860"/>
            <a:ext cx="432000" cy="432000"/>
          </a:xfrm>
          <a:prstGeom prst="rect">
            <a:avLst/>
          </a:prstGeom>
        </p:spPr>
      </p:pic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CAA49DA1-8FD6-4A62-9AC2-035A67E05EF5}"/>
              </a:ext>
            </a:extLst>
          </p:cNvPr>
          <p:cNvCxnSpPr>
            <a:cxnSpLocks/>
          </p:cNvCxnSpPr>
          <p:nvPr/>
        </p:nvCxnSpPr>
        <p:spPr bwMode="gray">
          <a:xfrm>
            <a:off x="1631504" y="2708920"/>
            <a:ext cx="10079951" cy="0"/>
          </a:xfrm>
          <a:prstGeom prst="line">
            <a:avLst/>
          </a:prstGeom>
          <a:ln w="38100">
            <a:solidFill>
              <a:srgbClr val="E61E6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C59419E-8D06-478B-AD92-4445A8810EFC}"/>
              </a:ext>
            </a:extLst>
          </p:cNvPr>
          <p:cNvGrpSpPr/>
          <p:nvPr/>
        </p:nvGrpSpPr>
        <p:grpSpPr>
          <a:xfrm>
            <a:off x="9788286" y="5409324"/>
            <a:ext cx="893980" cy="432000"/>
            <a:chOff x="9788286" y="5220468"/>
            <a:chExt cx="893980" cy="432000"/>
          </a:xfrm>
        </p:grpSpPr>
        <p:pic>
          <p:nvPicPr>
            <p:cNvPr id="19" name="Grafik 18">
              <a:extLst>
                <a:ext uri="{FF2B5EF4-FFF2-40B4-BE49-F238E27FC236}">
                  <a16:creationId xmlns:a16="http://schemas.microsoft.com/office/drawing/2014/main" id="{895F967F-08CA-430D-94FA-7044861E2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9788286" y="5220468"/>
              <a:ext cx="432000" cy="432000"/>
            </a:xfrm>
            <a:prstGeom prst="rect">
              <a:avLst/>
            </a:prstGeom>
          </p:spPr>
        </p:pic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39639BFD-B0CA-421D-A04C-1B0CDBDBABD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10250266" y="5220468"/>
              <a:ext cx="432000" cy="432000"/>
            </a:xfrm>
            <a:prstGeom prst="rect">
              <a:avLst/>
            </a:prstGeom>
          </p:spPr>
        </p:pic>
      </p:grpSp>
      <p:pic>
        <p:nvPicPr>
          <p:cNvPr id="21" name="Picture 4" descr="Bildergebnis fÃ¼r netflix logo">
            <a:extLst>
              <a:ext uri="{FF2B5EF4-FFF2-40B4-BE49-F238E27FC236}">
                <a16:creationId xmlns:a16="http://schemas.microsoft.com/office/drawing/2014/main" id="{B3D1663A-435B-44E4-9C5E-983CDDE54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8842" y="4362229"/>
            <a:ext cx="788607" cy="21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CFCB15D7-4EAD-4A2B-B1DB-7A4CE6A8514B}"/>
              </a:ext>
            </a:extLst>
          </p:cNvPr>
          <p:cNvGrpSpPr/>
          <p:nvPr/>
        </p:nvGrpSpPr>
        <p:grpSpPr>
          <a:xfrm>
            <a:off x="9798388" y="3662514"/>
            <a:ext cx="854052" cy="448587"/>
            <a:chOff x="9798388" y="3891028"/>
            <a:chExt cx="854052" cy="448587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F75E5162-0D69-433F-A6C7-FB7329CD2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10220440" y="3891028"/>
              <a:ext cx="432000" cy="432000"/>
            </a:xfrm>
            <a:prstGeom prst="rect">
              <a:avLst/>
            </a:prstGeom>
          </p:spPr>
        </p:pic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25BEB706-A794-4279-B43B-9634AF3E834E}"/>
                </a:ext>
              </a:extLst>
            </p:cNvPr>
            <p:cNvSpPr txBox="1"/>
            <p:nvPr/>
          </p:nvSpPr>
          <p:spPr bwMode="gray">
            <a:xfrm>
              <a:off x="10345298" y="4018118"/>
              <a:ext cx="307142" cy="304910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TheSans Swisscom Light"/>
                  <a:ea typeface="+mn-ea"/>
                  <a:cs typeface="+mn-cs"/>
                </a:rPr>
                <a:t>4K</a:t>
              </a:r>
            </a:p>
          </p:txBody>
        </p:sp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5C7BEC05-CCCF-4D15-B93D-2F8DDA63D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9798388" y="3891028"/>
              <a:ext cx="432000" cy="432000"/>
            </a:xfrm>
            <a:prstGeom prst="rect">
              <a:avLst/>
            </a:prstGeom>
          </p:spPr>
        </p:pic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E7238B78-46A4-4BD6-96EF-CA06FE30BBA8}"/>
                </a:ext>
              </a:extLst>
            </p:cNvPr>
            <p:cNvSpPr txBox="1"/>
            <p:nvPr/>
          </p:nvSpPr>
          <p:spPr bwMode="gray">
            <a:xfrm>
              <a:off x="9915735" y="4020562"/>
              <a:ext cx="325210" cy="319053"/>
            </a:xfrm>
            <a:prstGeom prst="rect">
              <a:avLst/>
            </a:prstGeom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333333"/>
                  </a:solidFill>
                  <a:effectLst/>
                  <a:uLnTx/>
                  <a:uFillTx/>
                  <a:latin typeface="TheSans Swisscom Light"/>
                  <a:ea typeface="+mn-ea"/>
                  <a:cs typeface="+mn-cs"/>
                </a:rPr>
                <a:t>HD</a:t>
              </a:r>
            </a:p>
          </p:txBody>
        </p:sp>
      </p:grpSp>
      <p:pic>
        <p:nvPicPr>
          <p:cNvPr id="31" name="Grafik 30">
            <a:extLst>
              <a:ext uri="{FF2B5EF4-FFF2-40B4-BE49-F238E27FC236}">
                <a16:creationId xmlns:a16="http://schemas.microsoft.com/office/drawing/2014/main" id="{78981BA9-A446-4A95-AF9E-A729F570E45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8835600" y="3727933"/>
            <a:ext cx="432000" cy="432000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9D487199-9B9F-48B4-8D85-29A19580AF11}"/>
              </a:ext>
            </a:extLst>
          </p:cNvPr>
          <p:cNvSpPr txBox="1"/>
          <p:nvPr/>
        </p:nvSpPr>
        <p:spPr bwMode="gray">
          <a:xfrm>
            <a:off x="8960458" y="3855023"/>
            <a:ext cx="307142" cy="30491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t>4K</a:t>
            </a:r>
          </a:p>
        </p:txBody>
      </p:sp>
      <p:pic>
        <p:nvPicPr>
          <p:cNvPr id="35" name="Picture 2" descr="Bildergebnis fÃ¼r youtube logo">
            <a:extLst>
              <a:ext uri="{FF2B5EF4-FFF2-40B4-BE49-F238E27FC236}">
                <a16:creationId xmlns:a16="http://schemas.microsoft.com/office/drawing/2014/main" id="{A7683E76-23A0-47A1-B3BC-6F2008DB2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811" y="4937151"/>
            <a:ext cx="788607" cy="331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751D264D-E169-4126-81C7-E0C7EEBB02C9}"/>
              </a:ext>
            </a:extLst>
          </p:cNvPr>
          <p:cNvSpPr txBox="1"/>
          <p:nvPr/>
        </p:nvSpPr>
        <p:spPr bwMode="gray">
          <a:xfrm>
            <a:off x="5224554" y="2406131"/>
            <a:ext cx="2613377" cy="91440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600" b="1" i="0" u="none" strike="noStrike" kern="1200" cap="none" spc="0" normalizeH="0" baseline="0" noProof="0" dirty="0">
                <a:ln>
                  <a:noFill/>
                </a:ln>
                <a:solidFill>
                  <a:srgbClr val="E61E64"/>
                </a:solidFill>
                <a:effectLst/>
                <a:uLnTx/>
                <a:uFillTx/>
                <a:latin typeface="TheSans Swisscom Light"/>
                <a:ea typeface="+mn-ea"/>
                <a:cs typeface="+mn-cs"/>
              </a:rPr>
              <a:t>Mindestbandbreite 80Mbit/s</a:t>
            </a:r>
          </a:p>
        </p:txBody>
      </p:sp>
    </p:spTree>
    <p:extLst>
      <p:ext uri="{BB962C8B-B14F-4D97-AF65-F5344CB8AC3E}">
        <p14:creationId xmlns:p14="http://schemas.microsoft.com/office/powerpoint/2010/main" val="2688723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wisscom Master 16:9">
  <a:themeElements>
    <a:clrScheme name="Swisscom Office">
      <a:dk1>
        <a:srgbClr val="333333"/>
      </a:dk1>
      <a:lt1>
        <a:sysClr val="window" lastClr="FFFFFF"/>
      </a:lt1>
      <a:dk2>
        <a:srgbClr val="DD1122"/>
      </a:dk2>
      <a:lt2>
        <a:srgbClr val="001155"/>
      </a:lt2>
      <a:accent1>
        <a:srgbClr val="001155"/>
      </a:accent1>
      <a:accent2>
        <a:srgbClr val="11AAFF"/>
      </a:accent2>
      <a:accent3>
        <a:srgbClr val="0851DA"/>
      </a:accent3>
      <a:accent4>
        <a:srgbClr val="5C5C5C"/>
      </a:accent4>
      <a:accent5>
        <a:srgbClr val="858585"/>
      </a:accent5>
      <a:accent6>
        <a:srgbClr val="C1C1C1"/>
      </a:accent6>
      <a:hlink>
        <a:srgbClr val="11AAFF"/>
      </a:hlink>
      <a:folHlink>
        <a:srgbClr val="333333"/>
      </a:folHlink>
    </a:clrScheme>
    <a:fontScheme name="Benutzerdefiniert 5">
      <a:majorFont>
        <a:latin typeface="TheSans Swisscom Light"/>
        <a:ea typeface=""/>
        <a:cs typeface=""/>
      </a:majorFont>
      <a:minorFont>
        <a:latin typeface="TheSans Swisscom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bg1"/>
        </a:solidFill>
        <a:ln w="6350">
          <a:solidFill>
            <a:schemeClr val="tx1"/>
          </a:solidFill>
        </a:ln>
      </a:spPr>
      <a:bodyPr rtlCol="0" anchor="ctr"/>
      <a:lstStyle>
        <a:defPPr algn="ctr">
          <a:lnSpc>
            <a:spcPct val="110000"/>
          </a:lnSpc>
          <a:defRPr sz="16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/>
      <a:bodyPr vert="horz" wrap="none" lIns="0" tIns="0" rIns="0" bIns="0" rtlCol="0">
        <a:noAutofit/>
      </a:bodyPr>
      <a:lstStyle>
        <a:defPPr marL="180000" indent="-180000" algn="l">
          <a:lnSpc>
            <a:spcPct val="110000"/>
          </a:lnSpc>
          <a:buFont typeface="Arial" panose="020B0604020202020204" pitchFamily="34" charset="0"/>
          <a:buChar char="•"/>
          <a:defRPr sz="1600" dirty="0"/>
        </a:defPPr>
      </a:lstStyle>
    </a:txDef>
  </a:objectDefaults>
  <a:extraClrSchemeLst/>
  <a:custClrLst>
    <a:custClr name="Pink">
      <a:srgbClr val="E61E64"/>
    </a:custClr>
    <a:custClr name="Orchid">
      <a:srgbClr val="A63297"/>
    </a:custClr>
    <a:custClr name="Iris">
      <a:srgbClr val="5944C6"/>
    </a:custClr>
    <a:custClr name="Dark Blue">
      <a:srgbClr val="1781E3"/>
    </a:custClr>
    <a:custClr name="Turquoise">
      <a:srgbClr val="0EABA9"/>
    </a:custClr>
    <a:custClr name="Aluminium">
      <a:srgbClr val="DDE3E7"/>
    </a:custClr>
    <a:custClr name="Horizon">
      <a:srgbClr val="EEF3F6"/>
    </a:custClr>
  </a:custClrLst>
  <a:extLst>
    <a:ext uri="{05A4C25C-085E-4340-85A3-A5531E510DB2}">
      <thm15:themeFamily xmlns:thm15="http://schemas.microsoft.com/office/thememl/2012/main" name="Präsentation3" id="{DC4E5BD8-527A-475F-8999-E756DDF78AFC}" vid="{75CDF7D8-087D-4059-B864-7F492EDC2AA9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Breitbild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TheSans Swisscom</vt:lpstr>
      <vt:lpstr>TheSans Swisscom Light</vt:lpstr>
      <vt:lpstr>Office</vt:lpstr>
      <vt:lpstr>Swisscom Master 16:9</vt:lpstr>
      <vt:lpstr>Leistungsstarkes Technologie-Portfolio Ausreichend Bandbreite für neuste Anwendungen und Parallelnutzung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Leistungsstarkes Technologie-Portfolio Ausreichend Bandbreite für neuste Anwendungen und Parallelnutzung</dc:title>
  <dc:creator>Rassouli Said, GCR-CXC</dc:creator>
  <cp:lastModifiedBy>Jaana Bienz</cp:lastModifiedBy>
  <cp:revision>1</cp:revision>
  <dcterms:created xsi:type="dcterms:W3CDTF">2018-12-10T07:48:24Z</dcterms:created>
  <dcterms:modified xsi:type="dcterms:W3CDTF">2018-12-11T08:39:02Z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1fccfb-80ca-4fe1-a574-1516544edb53_Enabled">
    <vt:lpwstr>True</vt:lpwstr>
  </property>
  <property fmtid="{D5CDD505-2E9C-101B-9397-08002B2CF9AE}" pid="3" name="MSIP_Label_2e1fccfb-80ca-4fe1-a574-1516544edb53_SiteId">
    <vt:lpwstr>364e5b87-c1c7-420d-9bee-c35d19b557a1</vt:lpwstr>
  </property>
  <property fmtid="{D5CDD505-2E9C-101B-9397-08002B2CF9AE}" pid="4" name="MSIP_Label_2e1fccfb-80ca-4fe1-a574-1516544edb53_Owner">
    <vt:lpwstr>Said.Rassouli@swisscom.com</vt:lpwstr>
  </property>
  <property fmtid="{D5CDD505-2E9C-101B-9397-08002B2CF9AE}" pid="5" name="MSIP_Label_2e1fccfb-80ca-4fe1-a574-1516544edb53_SetDate">
    <vt:lpwstr>2018-12-10T07:48:33.3435007Z</vt:lpwstr>
  </property>
  <property fmtid="{D5CDD505-2E9C-101B-9397-08002B2CF9AE}" pid="6" name="MSIP_Label_2e1fccfb-80ca-4fe1-a574-1516544edb53_Name">
    <vt:lpwstr>C2 Internal</vt:lpwstr>
  </property>
  <property fmtid="{D5CDD505-2E9C-101B-9397-08002B2CF9AE}" pid="7" name="MSIP_Label_2e1fccfb-80ca-4fe1-a574-1516544edb53_Application">
    <vt:lpwstr>Microsoft Azure Information Protection</vt:lpwstr>
  </property>
  <property fmtid="{D5CDD505-2E9C-101B-9397-08002B2CF9AE}" pid="8" name="MSIP_Label_2e1fccfb-80ca-4fe1-a574-1516544edb53_Extended_MSFT_Method">
    <vt:lpwstr>Automatic</vt:lpwstr>
  </property>
  <property fmtid="{D5CDD505-2E9C-101B-9397-08002B2CF9AE}" pid="9" name="Sensitivity">
    <vt:lpwstr>C2 Internal</vt:lpwstr>
  </property>
</Properties>
</file>